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embeddedFontLst>
    <p:embeddedFont>
      <p:font typeface="PT Serif"/>
      <p:regular r:id="rId28"/>
    </p:embeddedFont>
    <p:embeddedFont>
      <p:font typeface="PT Serif"/>
      <p:regular r:id="rId29"/>
    </p:embeddedFont>
    <p:embeddedFont>
      <p:font typeface="PT Serif"/>
      <p:regular r:id="rId30"/>
    </p:embeddedFont>
    <p:embeddedFont>
      <p:font typeface="PT Serif"/>
      <p:regular r:id="rId31"/>
    </p:embeddedFont>
    <p:embeddedFont>
      <p:font typeface="DM Sans"/>
      <p:regular r:id="rId32"/>
    </p:embeddedFont>
    <p:embeddedFont>
      <p:font typeface="DM Sans"/>
      <p:regular r:id="rId33"/>
    </p:embeddedFont>
    <p:embeddedFont>
      <p:font typeface="DM Sans"/>
      <p:regular r:id="rId34"/>
    </p:embeddedFont>
    <p:embeddedFont>
      <p:font typeface="DM Sans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Relationship Id="rId30" Type="http://schemas.openxmlformats.org/officeDocument/2006/relationships/font" Target="fonts/font3.fntdata"/><Relationship Id="rId31" Type="http://schemas.openxmlformats.org/officeDocument/2006/relationships/font" Target="fonts/font4.fntdata"/><Relationship Id="rId32" Type="http://schemas.openxmlformats.org/officeDocument/2006/relationships/font" Target="fonts/font5.fntdata"/><Relationship Id="rId33" Type="http://schemas.openxmlformats.org/officeDocument/2006/relationships/font" Target="fonts/font6.fntdata"/><Relationship Id="rId34" Type="http://schemas.openxmlformats.org/officeDocument/2006/relationships/font" Target="fonts/font7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7961" y="537686"/>
            <a:ext cx="512087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자립청소년 지원을 위한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497961" y="1470303"/>
            <a:ext cx="512087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AI 컨설팅 Agent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169104" y="2402919"/>
            <a:ext cx="7778591" cy="384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100"/>
              </a:lnSpc>
              <a:buNone/>
            </a:pPr>
            <a:r>
              <a:rPr lang="en-US" sz="12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이루다 (iruda)</a:t>
            </a:r>
            <a:endParaRPr lang="en-US" sz="12050" dirty="0"/>
          </a:p>
        </p:txBody>
      </p:sp>
      <p:sp>
        <p:nvSpPr>
          <p:cNvPr id="6" name="Text 3"/>
          <p:cNvSpPr/>
          <p:nvPr/>
        </p:nvSpPr>
        <p:spPr>
          <a:xfrm>
            <a:off x="6169104" y="6535936"/>
            <a:ext cx="777859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기술과 따뜻함이 만나는 새로운 자립 지원 시스템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9104" y="7067550"/>
            <a:ext cx="7778591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STC (Save the Children) </a:t>
            </a:r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김준희, 배정윤, 이상엽, 이상진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9884"/>
            <a:ext cx="5720715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확장 전략의 핵심과 기대 효과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978944"/>
            <a:ext cx="4196358" cy="3320653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205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3354586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1130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위기 대응 모드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0604" y="462117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긴급 주거, 의료, 심리 지원이 필요한 위기 상황 발생 시 즉각적으로 연결되는 시스템을 구축하여 사회 안전망을 강화합니다.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978944"/>
            <a:ext cx="4196358" cy="3320653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205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942" y="3354586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1130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 분석 리포트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5443776" y="46211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축적된 데이터를 익명으로 분석하여, 실효성 있는 청년 정책 수립을 위한 근거 자료를 정부 및 연구 기관에 제공합니다.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978944"/>
            <a:ext cx="4196358" cy="3320653"/>
          </a:xfrm>
          <a:prstGeom prst="roundRect">
            <a:avLst>
              <a:gd name="adj" fmla="val 1025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205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14" y="3354586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1130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다채널 접근성 확대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9866948" y="462117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모바일 앱 개발과 더불어, 공공장소에 오프라인 키오스크를 설치하여 누구나 쉽게 '이루다'를 만날 수 있도록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66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5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6280190" y="295548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MVP 목표: 첫 걸음을 위한 핵심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6280190" y="47841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Minimal Viable Product (최소 기능 제품) 단계에서는 가장 핵심적인 기능을 우선 구현하여 사용자에게 실질적인 가치를 빠르게 전달하고, 피드백을 통해 서비스를 고도화해 나갈 것입니다.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4723924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MVP 핵심 기능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87241" y="1658898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초기 버전은 다음 5가지 핵심 기능을 중심으로 개발하여, 사용자가 '이루다'의 핵심 가치를 경험할 수 있도록 합니다.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7241" y="2609136"/>
            <a:ext cx="4201954" cy="2401133"/>
          </a:xfrm>
          <a:prstGeom prst="roundRect">
            <a:avLst>
              <a:gd name="adj" fmla="val 6093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87241" y="2578656"/>
            <a:ext cx="4201954" cy="121920"/>
          </a:xfrm>
          <a:prstGeom prst="roundRect">
            <a:avLst>
              <a:gd name="adj" fmla="val 27676"/>
            </a:avLst>
          </a:prstGeom>
          <a:solidFill>
            <a:srgbClr val="E04F00"/>
          </a:solidFill>
          <a:ln/>
        </p:spPr>
      </p:sp>
      <p:sp>
        <p:nvSpPr>
          <p:cNvPr id="6" name="Shape 4"/>
          <p:cNvSpPr/>
          <p:nvPr/>
        </p:nvSpPr>
        <p:spPr>
          <a:xfrm>
            <a:off x="2550795" y="2271713"/>
            <a:ext cx="674846" cy="674846"/>
          </a:xfrm>
          <a:prstGeom prst="roundRect">
            <a:avLst>
              <a:gd name="adj" fmla="val 135498"/>
            </a:avLst>
          </a:prstGeom>
          <a:solidFill>
            <a:srgbClr val="E04F00"/>
          </a:solidFill>
          <a:ln/>
        </p:spPr>
      </p:sp>
      <p:sp>
        <p:nvSpPr>
          <p:cNvPr id="7" name="Text 5"/>
          <p:cNvSpPr/>
          <p:nvPr/>
        </p:nvSpPr>
        <p:spPr>
          <a:xfrm>
            <a:off x="2753201" y="2440424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42630" y="3171468"/>
            <a:ext cx="361723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사용자 등록 및 기본 정보 입력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042630" y="3675459"/>
            <a:ext cx="3691176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간편한 가입 절차와 필수 정보 입력을 통해 서비스 이용을 시작합니다.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4104" y="2609136"/>
            <a:ext cx="4202073" cy="2401133"/>
          </a:xfrm>
          <a:prstGeom prst="roundRect">
            <a:avLst>
              <a:gd name="adj" fmla="val 6093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5214104" y="2578656"/>
            <a:ext cx="4202073" cy="121920"/>
          </a:xfrm>
          <a:prstGeom prst="roundRect">
            <a:avLst>
              <a:gd name="adj" fmla="val 27676"/>
            </a:avLst>
          </a:prstGeom>
          <a:solidFill>
            <a:srgbClr val="E04F00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7658" y="2271713"/>
            <a:ext cx="674846" cy="674846"/>
          </a:xfrm>
          <a:prstGeom prst="roundRect">
            <a:avLst>
              <a:gd name="adj" fmla="val 135498"/>
            </a:avLst>
          </a:prstGeom>
          <a:solidFill>
            <a:srgbClr val="E04F00"/>
          </a:solidFill>
          <a:ln/>
        </p:spPr>
      </p:sp>
      <p:sp>
        <p:nvSpPr>
          <p:cNvPr id="13" name="Text 11"/>
          <p:cNvSpPr/>
          <p:nvPr/>
        </p:nvSpPr>
        <p:spPr>
          <a:xfrm>
            <a:off x="7180064" y="2440424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69493" y="3171468"/>
            <a:ext cx="3307913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AI 기반 개인화 로드맵 생성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5469493" y="3675459"/>
            <a:ext cx="3691295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경제, 주거, 심리 영역별 추천 과제를 담은 기초적인 맞춤형 계획을 제공합니다.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1086" y="2609136"/>
            <a:ext cx="4201954" cy="2401133"/>
          </a:xfrm>
          <a:prstGeom prst="roundRect">
            <a:avLst>
              <a:gd name="adj" fmla="val 6093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9641086" y="2578656"/>
            <a:ext cx="4201954" cy="121920"/>
          </a:xfrm>
          <a:prstGeom prst="roundRect">
            <a:avLst>
              <a:gd name="adj" fmla="val 27676"/>
            </a:avLst>
          </a:prstGeom>
          <a:solidFill>
            <a:srgbClr val="E04F00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04640" y="2271713"/>
            <a:ext cx="674846" cy="674846"/>
          </a:xfrm>
          <a:prstGeom prst="roundRect">
            <a:avLst>
              <a:gd name="adj" fmla="val 135498"/>
            </a:avLst>
          </a:prstGeom>
          <a:solidFill>
            <a:srgbClr val="E04F00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7046" y="2440424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6475" y="3171468"/>
            <a:ext cx="361628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정책·제도 매칭 및 신청 가이드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9896475" y="3675459"/>
            <a:ext cx="3691176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사용자에게 적합한 지원 정책을 찾아주고, 관련 정보 링크와 신청 양식을 제공합니다.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87241" y="5572601"/>
            <a:ext cx="6415445" cy="2041327"/>
          </a:xfrm>
          <a:prstGeom prst="roundRect">
            <a:avLst>
              <a:gd name="adj" fmla="val 7167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787241" y="5542121"/>
            <a:ext cx="6415445" cy="121920"/>
          </a:xfrm>
          <a:prstGeom prst="roundRect">
            <a:avLst>
              <a:gd name="adj" fmla="val 27676"/>
            </a:avLst>
          </a:prstGeom>
          <a:solidFill>
            <a:srgbClr val="E04F00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481" y="5235178"/>
            <a:ext cx="674846" cy="674846"/>
          </a:xfrm>
          <a:prstGeom prst="roundRect">
            <a:avLst>
              <a:gd name="adj" fmla="val 135498"/>
            </a:avLst>
          </a:prstGeom>
          <a:solidFill>
            <a:srgbClr val="E04F00"/>
          </a:solidFill>
          <a:ln/>
        </p:spPr>
      </p:sp>
      <p:sp>
        <p:nvSpPr>
          <p:cNvPr id="25" name="Text 23"/>
          <p:cNvSpPr/>
          <p:nvPr/>
        </p:nvSpPr>
        <p:spPr>
          <a:xfrm>
            <a:off x="3859887" y="5403890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042630" y="6134933"/>
            <a:ext cx="2952512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기본 상담 챗봇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1042630" y="6638925"/>
            <a:ext cx="5904667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자주 묻는 질문(FAQ)에 답변하고, 간단한 심리 상태 체크리스트를 통해 정서적 지원의 첫 단계를 제공합니다.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427595" y="5572601"/>
            <a:ext cx="6415445" cy="2041327"/>
          </a:xfrm>
          <a:prstGeom prst="roundRect">
            <a:avLst>
              <a:gd name="adj" fmla="val 7167"/>
            </a:avLst>
          </a:pr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7427595" y="5542121"/>
            <a:ext cx="6415445" cy="121920"/>
          </a:xfrm>
          <a:prstGeom prst="roundRect">
            <a:avLst>
              <a:gd name="adj" fmla="val 27676"/>
            </a:avLst>
          </a:prstGeom>
          <a:solidFill>
            <a:srgbClr val="E04F00"/>
          </a:solidFill>
          <a:ln/>
        </p:spPr>
      </p:sp>
      <p:sp>
        <p:nvSpPr>
          <p:cNvPr id="30" name="Shape 28"/>
          <p:cNvSpPr/>
          <p:nvPr/>
        </p:nvSpPr>
        <p:spPr>
          <a:xfrm>
            <a:off x="10297835" y="5235178"/>
            <a:ext cx="674846" cy="674846"/>
          </a:xfrm>
          <a:prstGeom prst="roundRect">
            <a:avLst>
              <a:gd name="adj" fmla="val 135498"/>
            </a:avLst>
          </a:prstGeom>
          <a:solidFill>
            <a:srgbClr val="E04F00"/>
          </a:solidFill>
          <a:ln/>
        </p:spPr>
      </p:sp>
      <p:sp>
        <p:nvSpPr>
          <p:cNvPr id="31" name="Text 29"/>
          <p:cNvSpPr/>
          <p:nvPr/>
        </p:nvSpPr>
        <p:spPr>
          <a:xfrm>
            <a:off x="10500241" y="5403890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682984" y="6134933"/>
            <a:ext cx="3002399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진행 상황 저장 및 피드백</a:t>
            </a:r>
            <a:endParaRPr lang="en-US" sz="2300" dirty="0"/>
          </a:p>
        </p:txBody>
      </p:sp>
      <p:sp>
        <p:nvSpPr>
          <p:cNvPr id="33" name="Text 31"/>
          <p:cNvSpPr/>
          <p:nvPr/>
        </p:nvSpPr>
        <p:spPr>
          <a:xfrm>
            <a:off x="7682984" y="6638925"/>
            <a:ext cx="5904667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사용자가 자신의 진행 상황을 기록하고, 서비스 개선을 위한 간단한 피드백을 남길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02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6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6280190" y="350912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구현 아키텍처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6280190" y="459355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안정적이고 확장 가능한 서비스 제공을 위해, 최신 기술 스택을 활용한 유연한 아키텍처를 설계했습니다.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975" y="441603"/>
            <a:ext cx="3372445" cy="42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구현 아키텍처 개요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61975" y="1184315"/>
            <a:ext cx="13506450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 인터페이스부터 AI 엔진, 데이터베이스까지 각 구성 요소는 API를 통해 유기적으로 연결되어 원활한 서비스 경험을 제공합니다.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5" y="1621869"/>
            <a:ext cx="13506450" cy="7670244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579" y="5556774"/>
            <a:ext cx="402482" cy="4024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3893" y="7355368"/>
            <a:ext cx="3169550" cy="396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사용자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882030" y="7858891"/>
            <a:ext cx="3233277" cy="603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웹/모바일 인터페이스와 상호작용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058" y="4979882"/>
            <a:ext cx="402482" cy="4024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342204" y="2753021"/>
            <a:ext cx="3169550" cy="396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프런트엔드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3310341" y="3256544"/>
            <a:ext cx="3233277" cy="301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/ Mobile UI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538" y="5556774"/>
            <a:ext cx="402482" cy="4024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716852" y="7355368"/>
            <a:ext cx="3169550" cy="396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백엔드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5684988" y="7858891"/>
            <a:ext cx="3233277" cy="301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 / Python API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017" y="4979882"/>
            <a:ext cx="402482" cy="4024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45163" y="2753021"/>
            <a:ext cx="3169551" cy="396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AI 엔진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8113300" y="3256544"/>
            <a:ext cx="3233277" cy="301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NLP 및 추천 시스템</a:t>
            </a:r>
            <a:endParaRPr lang="en-US" sz="10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1496" y="5556774"/>
            <a:ext cx="402482" cy="40248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546643" y="7355368"/>
            <a:ext cx="3169551" cy="396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데이터베이스</a:t>
            </a:r>
            <a:endParaRPr lang="en-US" sz="1400" dirty="0"/>
          </a:p>
        </p:txBody>
      </p:sp>
      <p:sp>
        <p:nvSpPr>
          <p:cNvPr id="19" name="Text 11"/>
          <p:cNvSpPr/>
          <p:nvPr/>
        </p:nvSpPr>
        <p:spPr>
          <a:xfrm>
            <a:off x="10514780" y="7858891"/>
            <a:ext cx="3233277" cy="301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PostgreSQL 저장소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666" y="444460"/>
            <a:ext cx="3394472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핵심 구성 요소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65666" y="1191935"/>
            <a:ext cx="1349906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각 모듈은 독립적으로 개발 및 확장이 가능하도록 설계되어, 유지보수와 기능 추가의 효율성을 높였습니다.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65666" y="1899999"/>
            <a:ext cx="80724" cy="80724"/>
          </a:xfrm>
          <a:prstGeom prst="roundRect">
            <a:avLst>
              <a:gd name="adj" fmla="val 566374"/>
            </a:avLst>
          </a:prstGeom>
          <a:solidFill>
            <a:srgbClr val="E04F00"/>
          </a:solidFill>
          <a:ln/>
        </p:spPr>
      </p:sp>
      <p:sp>
        <p:nvSpPr>
          <p:cNvPr id="5" name="Text 3"/>
          <p:cNvSpPr/>
          <p:nvPr/>
        </p:nvSpPr>
        <p:spPr>
          <a:xfrm>
            <a:off x="807958" y="1814155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프론트엔드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07958" y="2240875"/>
            <a:ext cx="6310074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React, Vue 등을 활용하여 모든 디바이스에서 최적화된 경험을 제공하는 반응형 웹과 모바일 앱으로 구성됩니다.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65666" y="3167182"/>
            <a:ext cx="80724" cy="80724"/>
          </a:xfrm>
          <a:prstGeom prst="roundRect">
            <a:avLst>
              <a:gd name="adj" fmla="val 566374"/>
            </a:avLst>
          </a:prstGeom>
          <a:solidFill>
            <a:srgbClr val="E04F00"/>
          </a:solidFill>
          <a:ln/>
        </p:spPr>
      </p:sp>
      <p:sp>
        <p:nvSpPr>
          <p:cNvPr id="8" name="Text 6"/>
          <p:cNvSpPr/>
          <p:nvPr/>
        </p:nvSpPr>
        <p:spPr>
          <a:xfrm>
            <a:off x="807958" y="3081338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백엔드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807958" y="3508058"/>
            <a:ext cx="6310074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 또는 Python(FastAPI) 기반의 REST API 서버로, 안정적인 인증/권한 관리와 비즈니스 로직을 처리합니다.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65666" y="4434364"/>
            <a:ext cx="80724" cy="80724"/>
          </a:xfrm>
          <a:prstGeom prst="roundRect">
            <a:avLst>
              <a:gd name="adj" fmla="val 566374"/>
            </a:avLst>
          </a:prstGeom>
          <a:solidFill>
            <a:srgbClr val="E04F00"/>
          </a:solidFill>
          <a:ln/>
        </p:spPr>
      </p:sp>
      <p:sp>
        <p:nvSpPr>
          <p:cNvPr id="11" name="Text 9"/>
          <p:cNvSpPr/>
          <p:nvPr/>
        </p:nvSpPr>
        <p:spPr>
          <a:xfrm>
            <a:off x="807958" y="4348520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AI 모듈/엔진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807958" y="4775240"/>
            <a:ext cx="6310074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자연어 처리(NLP) 기술로 사용자 입력을 분석하고, 추천 알고리즘을 통해 최적의 정책과 솔루션을 매칭합니다.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65666" y="5701546"/>
            <a:ext cx="80724" cy="80724"/>
          </a:xfrm>
          <a:prstGeom prst="roundRect">
            <a:avLst>
              <a:gd name="adj" fmla="val 566374"/>
            </a:avLst>
          </a:prstGeom>
          <a:solidFill>
            <a:srgbClr val="E04F00"/>
          </a:solidFill>
          <a:ln/>
        </p:spPr>
      </p:sp>
      <p:sp>
        <p:nvSpPr>
          <p:cNvPr id="14" name="Text 12"/>
          <p:cNvSpPr/>
          <p:nvPr/>
        </p:nvSpPr>
        <p:spPr>
          <a:xfrm>
            <a:off x="807958" y="5615702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데이터베이스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807958" y="6042422"/>
            <a:ext cx="6310074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PostgreSQL을 활용한 사용자 정보 및 정책 데이터의 안전하고 효율적인 저장 관리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65666" y="6710124"/>
            <a:ext cx="80724" cy="80724"/>
          </a:xfrm>
          <a:prstGeom prst="roundRect">
            <a:avLst>
              <a:gd name="adj" fmla="val 566374"/>
            </a:avLst>
          </a:prstGeom>
          <a:solidFill>
            <a:srgbClr val="E04F00"/>
          </a:solidFill>
          <a:ln/>
        </p:spPr>
      </p:sp>
      <p:sp>
        <p:nvSpPr>
          <p:cNvPr id="17" name="Text 15"/>
          <p:cNvSpPr/>
          <p:nvPr/>
        </p:nvSpPr>
        <p:spPr>
          <a:xfrm>
            <a:off x="807958" y="6624280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외부 연계 API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807958" y="7051000"/>
            <a:ext cx="6310074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정부 정책 DB와 복지기관 API를 통한 실시간 최신 정보 동기화 및 제공</a:t>
            </a:r>
            <a:endParaRPr lang="en-US" sz="12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988" y="1814155"/>
            <a:ext cx="6552367" cy="65523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7847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배포 프로세스 및 운영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9169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애자일 방법론에 따라 개발, 테스트, 배포, 모니터링의 순환 주기를 통해 서비스를 지속적으로 개선하고 안정적으로 운영합니다.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34960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6690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개발 및 CI/CD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417718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GitHub 기반 협업 및 자동화된 빌드/테스트 파이프라인 구성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534960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6690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테스트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7542014" y="417718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단위, 통합, 사용자 테스트(파일럿 그룹)를 통한 품질 확보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66905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59009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클라우드 배포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1020604" y="640913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AWS, Azure 등 클라우드 환경에서 Docker, Kubernetes를 활용한 안정적 배포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66905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59009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모니터링 및 개선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7542014" y="640913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로그 분석, 사용자 피드백 수집을 통한 지속적인 서비스 고도화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02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7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6280190" y="350912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개발 일정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6280190" y="459355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체계적인 5주 계획을 통해 MVP의 핵심 기능을 효율적으로 개발하고, 성공적인 초기 버전 런칭을 목표로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566023"/>
            <a:ext cx="4323040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개발 타임라인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7303770" y="1518047"/>
            <a:ext cx="22860" cy="6146721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6926342" y="1738193"/>
            <a:ext cx="411718" cy="22860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7238048" y="1672471"/>
            <a:ext cx="154305" cy="154305"/>
          </a:xfrm>
          <a:prstGeom prst="roundRect">
            <a:avLst>
              <a:gd name="adj" fmla="val 296296"/>
            </a:avLst>
          </a:prstGeom>
          <a:solidFill>
            <a:srgbClr val="E04F00"/>
          </a:solidFill>
          <a:ln/>
        </p:spPr>
      </p:sp>
      <p:sp>
        <p:nvSpPr>
          <p:cNvPr id="6" name="Text 4"/>
          <p:cNvSpPr/>
          <p:nvPr/>
        </p:nvSpPr>
        <p:spPr>
          <a:xfrm>
            <a:off x="3789878" y="1588770"/>
            <a:ext cx="2701885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1주차: 기획 및 설계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20447" y="2049899"/>
            <a:ext cx="57713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요구사항 분석, 기능 명세 확정, 시스템 아키텍처 설계, 개발 환경 세팅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92340" y="2973348"/>
            <a:ext cx="411718" cy="22860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</p:sp>
      <p:sp>
        <p:nvSpPr>
          <p:cNvPr id="9" name="Shape 7"/>
          <p:cNvSpPr/>
          <p:nvPr/>
        </p:nvSpPr>
        <p:spPr>
          <a:xfrm>
            <a:off x="7238048" y="2907625"/>
            <a:ext cx="154305" cy="154305"/>
          </a:xfrm>
          <a:prstGeom prst="roundRect">
            <a:avLst>
              <a:gd name="adj" fmla="val 296296"/>
            </a:avLst>
          </a:prstGeom>
          <a:solidFill>
            <a:srgbClr val="E04F00"/>
          </a:solidFill>
          <a:ln/>
        </p:spPr>
      </p:sp>
      <p:sp>
        <p:nvSpPr>
          <p:cNvPr id="10" name="Text 8"/>
          <p:cNvSpPr/>
          <p:nvPr/>
        </p:nvSpPr>
        <p:spPr>
          <a:xfrm>
            <a:off x="8138636" y="2823924"/>
            <a:ext cx="2701885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2주차: 핵심 기능 개발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8138636" y="3285053"/>
            <a:ext cx="57713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 등록/로그인 기능 개발, DB 모델링 및 구축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926342" y="4038005"/>
            <a:ext cx="411718" cy="22860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238048" y="3972282"/>
            <a:ext cx="154305" cy="154305"/>
          </a:xfrm>
          <a:prstGeom prst="roundRect">
            <a:avLst>
              <a:gd name="adj" fmla="val 296296"/>
            </a:avLst>
          </a:prstGeom>
          <a:solidFill>
            <a:srgbClr val="E04F00"/>
          </a:solidFill>
          <a:ln/>
        </p:spPr>
      </p:sp>
      <p:sp>
        <p:nvSpPr>
          <p:cNvPr id="14" name="Text 12"/>
          <p:cNvSpPr/>
          <p:nvPr/>
        </p:nvSpPr>
        <p:spPr>
          <a:xfrm>
            <a:off x="3730109" y="3888581"/>
            <a:ext cx="2761655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3주차: AI 및 백엔드 연동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20447" y="4349710"/>
            <a:ext cx="57713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로드맵 생성 모듈 개발, 정책 매칭 알고리즘 구현, 백엔드 API 개발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92340" y="5102662"/>
            <a:ext cx="411718" cy="22860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</p:sp>
      <p:sp>
        <p:nvSpPr>
          <p:cNvPr id="17" name="Shape 15"/>
          <p:cNvSpPr/>
          <p:nvPr/>
        </p:nvSpPr>
        <p:spPr>
          <a:xfrm>
            <a:off x="7238048" y="5036939"/>
            <a:ext cx="154305" cy="154305"/>
          </a:xfrm>
          <a:prstGeom prst="roundRect">
            <a:avLst>
              <a:gd name="adj" fmla="val 296296"/>
            </a:avLst>
          </a:prstGeom>
          <a:solidFill>
            <a:srgbClr val="E04F00"/>
          </a:solidFill>
          <a:ln/>
        </p:spPr>
      </p:sp>
      <p:sp>
        <p:nvSpPr>
          <p:cNvPr id="18" name="Text 16"/>
          <p:cNvSpPr/>
          <p:nvPr/>
        </p:nvSpPr>
        <p:spPr>
          <a:xfrm>
            <a:off x="8138636" y="4953238"/>
            <a:ext cx="3724394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4주차: 프론트엔드 및 통합 테스트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8138636" y="5414367"/>
            <a:ext cx="577131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UI/UX 개발 완료, 전체 기능 통합 및 테스트, 버그 수정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926342" y="6167318"/>
            <a:ext cx="411718" cy="22860"/>
          </a:xfrm>
          <a:prstGeom prst="roundRect">
            <a:avLst>
              <a:gd name="adj" fmla="val 135079"/>
            </a:avLst>
          </a:prstGeom>
          <a:solidFill>
            <a:srgbClr val="D8D4D4"/>
          </a:solidFill>
          <a:ln/>
        </p:spPr>
      </p:sp>
      <p:sp>
        <p:nvSpPr>
          <p:cNvPr id="21" name="Shape 19"/>
          <p:cNvSpPr/>
          <p:nvPr/>
        </p:nvSpPr>
        <p:spPr>
          <a:xfrm>
            <a:off x="7238048" y="6101596"/>
            <a:ext cx="154305" cy="154305"/>
          </a:xfrm>
          <a:prstGeom prst="roundRect">
            <a:avLst>
              <a:gd name="adj" fmla="val 296296"/>
            </a:avLst>
          </a:prstGeom>
          <a:solidFill>
            <a:srgbClr val="E04F00"/>
          </a:solidFill>
          <a:ln/>
        </p:spPr>
      </p:sp>
      <p:sp>
        <p:nvSpPr>
          <p:cNvPr id="22" name="Text 20"/>
          <p:cNvSpPr/>
          <p:nvPr/>
        </p:nvSpPr>
        <p:spPr>
          <a:xfrm>
            <a:off x="3789878" y="6017895"/>
            <a:ext cx="2701885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5주차: 배포 및 안정화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720447" y="6479024"/>
            <a:ext cx="5771317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클라우드 서버 배포, 파일럿 테스트 진행, 사용자 피드백 수집 및 초기 안정화 작업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6681" y="11393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1807369" y="1738193"/>
            <a:ext cx="110156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혁신적 도전, 사회적 책임, 그리고 희망의 여정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793790" y="28226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모든 청년이 자신의 잠재력을 온전히 발휘하고, 더 나은 미래를 꿈꿀 수 있도록.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406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우리는 이러한 비전을 현실로 만들기 위한 여정을 시작합니다.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587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 여정은 단순히 기술을 개발하는 것을 넘어, 사회에 긍정적인 변화를 가져오고 모두에게 희망을 전달하는 데 중점을 둡니다.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676775"/>
            <a:ext cx="4196358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1020604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혁신적 도전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020604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끊임없는 연구와 개발을 통해 새로운 가능성을 탐색하고, 청년들의 삶을 실질적으로 변화시킬 혁신적인 솔루션을 제시합니다.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4676775"/>
            <a:ext cx="4196358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5443776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 책임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443776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기술이 소외된 이들을 포용하고, 사회 전체의 복지를 증진하는 데 기여하도록 노력하며, 윤리적이고 지속 가능한 발전을 추구합니다.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4676775"/>
            <a:ext cx="4196358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9866948" y="49035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희망의 여정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9866948" y="541174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좌절과 어려움을 겪는 청년들에게 새로운 길을 열어주고, 그들이 다시 일어서서 꿈을 향해 나아갈 용기를 줄 수 있도록 지원합니다.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1851" y="532448"/>
            <a:ext cx="4066580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목차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677704" y="1524787"/>
            <a:ext cx="13274993" cy="31790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677704" y="1774269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77704" y="2080498"/>
            <a:ext cx="6540698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6" name="Text 4"/>
          <p:cNvSpPr/>
          <p:nvPr/>
        </p:nvSpPr>
        <p:spPr>
          <a:xfrm>
            <a:off x="677704" y="2223016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현황 및 문제 인식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77704" y="2656761"/>
            <a:ext cx="654069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자립준비청년이 겪는 현실의 벽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411998" y="1774269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411998" y="2080498"/>
            <a:ext cx="6540698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8"/>
          <p:cNvSpPr/>
          <p:nvPr/>
        </p:nvSpPr>
        <p:spPr>
          <a:xfrm>
            <a:off x="7411998" y="2223016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프로젝트 '이루다' 소개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411998" y="2656761"/>
            <a:ext cx="654069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컨설팅 Agent의 역할과 솔루션 흐름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77704" y="3305175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77704" y="3611404"/>
            <a:ext cx="6540698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4" name="Text 12"/>
          <p:cNvSpPr/>
          <p:nvPr/>
        </p:nvSpPr>
        <p:spPr>
          <a:xfrm>
            <a:off x="677704" y="3753922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문제 해결 방식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677704" y="4187666"/>
            <a:ext cx="654069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기존 문제와 '이루다'의 개선 포인트 비교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411998" y="3305175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7411998" y="3611404"/>
            <a:ext cx="6540698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8" name="Text 16"/>
          <p:cNvSpPr/>
          <p:nvPr/>
        </p:nvSpPr>
        <p:spPr>
          <a:xfrm>
            <a:off x="7411998" y="3753922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솔루션 확장 가능성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411998" y="4187666"/>
            <a:ext cx="654069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미래를 향한 서비스 확장 로드맵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677704" y="4836081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05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677704" y="5142309"/>
            <a:ext cx="6540698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2" name="Text 20"/>
          <p:cNvSpPr/>
          <p:nvPr/>
        </p:nvSpPr>
        <p:spPr>
          <a:xfrm>
            <a:off x="677704" y="5284827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MVP 목표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677704" y="5718572"/>
            <a:ext cx="654069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초기 버전의 핵심 기능 정의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411998" y="4836081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06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7411998" y="5142309"/>
            <a:ext cx="6540698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6" name="Text 24"/>
          <p:cNvSpPr/>
          <p:nvPr/>
        </p:nvSpPr>
        <p:spPr>
          <a:xfrm>
            <a:off x="7411998" y="5284827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구현 아키텍처 및 배포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7411998" y="5718572"/>
            <a:ext cx="654069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기술적 구성과 실행 계획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677704" y="6366986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07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77704" y="6673215"/>
            <a:ext cx="6540698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30" name="Text 28"/>
          <p:cNvSpPr/>
          <p:nvPr/>
        </p:nvSpPr>
        <p:spPr>
          <a:xfrm>
            <a:off x="677704" y="6815733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개발 일정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677704" y="7249477"/>
            <a:ext cx="654069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5주간의 개발 타임라인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7411998" y="6366986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08</a:t>
            </a:r>
            <a:endParaRPr lang="en-US" sz="1500" dirty="0"/>
          </a:p>
        </p:txBody>
      </p:sp>
      <p:sp>
        <p:nvSpPr>
          <p:cNvPr id="33" name="Shape 31"/>
          <p:cNvSpPr/>
          <p:nvPr/>
        </p:nvSpPr>
        <p:spPr>
          <a:xfrm>
            <a:off x="7411998" y="6673215"/>
            <a:ext cx="6540698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34" name="Text 32"/>
          <p:cNvSpPr/>
          <p:nvPr/>
        </p:nvSpPr>
        <p:spPr>
          <a:xfrm>
            <a:off x="7411998" y="6815733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질의응답</a:t>
            </a:r>
            <a:endParaRPr lang="en-US" sz="2000" dirty="0"/>
          </a:p>
        </p:txBody>
      </p:sp>
      <p:sp>
        <p:nvSpPr>
          <p:cNvPr id="35" name="Text 33"/>
          <p:cNvSpPr/>
          <p:nvPr/>
        </p:nvSpPr>
        <p:spPr>
          <a:xfrm>
            <a:off x="7411998" y="7249477"/>
            <a:ext cx="654069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마무리 및 Q&amp;A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3402" y="3018949"/>
            <a:ext cx="6137077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"모든 청년이 자신의 삶을</a:t>
            </a:r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온전히 </a:t>
            </a:r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이루다</a:t>
            </a:r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."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'이루다'가 그 믿음의 증거가 될 수 있도록 최선을 다하겠습니다.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61003" y="2476738"/>
            <a:ext cx="11908393" cy="1488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700"/>
              </a:lnSpc>
              <a:buNone/>
            </a:pPr>
            <a:r>
              <a:rPr lang="en-US" sz="935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감사합니다</a:t>
            </a:r>
            <a:endParaRPr lang="en-US" sz="9350" dirty="0"/>
          </a:p>
        </p:txBody>
      </p:sp>
      <p:sp>
        <p:nvSpPr>
          <p:cNvPr id="5" name="Text 2"/>
          <p:cNvSpPr/>
          <p:nvPr/>
        </p:nvSpPr>
        <p:spPr>
          <a:xfrm>
            <a:off x="4338042" y="430541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Q&amp;A</a:t>
            </a:r>
            <a:endParaRPr lang="en-US" sz="4650" dirty="0"/>
          </a:p>
        </p:txBody>
      </p:sp>
      <p:sp>
        <p:nvSpPr>
          <p:cNvPr id="6" name="Text 3"/>
          <p:cNvSpPr/>
          <p:nvPr/>
        </p:nvSpPr>
        <p:spPr>
          <a:xfrm>
            <a:off x="793790" y="53898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궁금한 점이 있으시면 편하게 질문해 주시기 바랍니다.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743" y="480655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1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11743" y="942142"/>
            <a:ext cx="4588550" cy="573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현황 및 문제 인식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611743" y="1777841"/>
            <a:ext cx="1340691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자립준비청년들은 홀로서기를 시작하며 복합적인 어려움에 직면합니다. 이들이 겪는 문제는 단순한 경제적 빈곤을 넘어, 삶의 여러 영역에 걸쳐 있습니다.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743" y="2450544"/>
            <a:ext cx="4185523" cy="41855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1743" y="6832640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복잡한 지원 제도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11743" y="7294126"/>
            <a:ext cx="418552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수많은 지원 정책과 제도가 있지만, 정보가 흩어져 있고 절차가 복잡하여 정작 필요한 청년들이 활용하기 어렵습니다.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368" y="2450544"/>
            <a:ext cx="4184094" cy="41840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1368" y="6831211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맞춤형 지원 부족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231368" y="7292697"/>
            <a:ext cx="4184094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개인의 상황과 필요에 맞는 상담과 지원이 부족합니다. 획일적인 지원은 실질적인 자립으로 이어지기 어렵습니다.</a:t>
            </a:r>
            <a:endParaRPr lang="en-US" sz="13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564" y="2450544"/>
            <a:ext cx="4184094" cy="41840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49564" y="6831211"/>
            <a:ext cx="229421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사회적 편견과 고립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9849564" y="7292697"/>
            <a:ext cx="4184094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세상의 편견 속에서 심리적, 정서적 고립감을 느끼기 쉬우며, 이는 건강한 사회 구성원으로의 성장을 저해하는 요인이 됩니다.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2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22102" y="958215"/>
            <a:ext cx="5994440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프로젝트 '이루다'를 소개합니다</a:t>
            </a:r>
            <a:endParaRPr lang="en-US" sz="3650" dirty="0"/>
          </a:p>
        </p:txBody>
      </p:sp>
      <p:sp>
        <p:nvSpPr>
          <p:cNvPr id="4" name="Text 2"/>
          <p:cNvSpPr/>
          <p:nvPr/>
        </p:nvSpPr>
        <p:spPr>
          <a:xfrm>
            <a:off x="622102" y="1967865"/>
            <a:ext cx="6476286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이러한 문제들을 해결하기 위해, 저희는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컨설팅 Agent '이루다'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를 제안합니다. '이루다'는 자립준비청년 한 명 한 명에게 맞춤화된 길잡이가 되어, 정보의 격차를 해소하고 자립의 모든 과정을 따뜻하게 지원하는 든든한 동반자입니다.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22102" y="2980730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개인화된 로드맵 제공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22102" y="3327202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복잡한 정책 및 제도 자동 연계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22102" y="3673673"/>
            <a:ext cx="64762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생활, 교육, 취업, 심리까지 아우르는 통합 지원</a:t>
            </a:r>
            <a:endParaRPr lang="en-US" sz="13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633" y="2007870"/>
            <a:ext cx="6476286" cy="64762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623" y="472678"/>
            <a:ext cx="3610094" cy="451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'이루다'의 솔루션 흐름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01623" y="1267658"/>
            <a:ext cx="1342715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 등록부터 장기적인 지원까지, '이루다'는 순환적인 지원 체계를 통해 청년의 자립 여정에 지속적으로 함께합니다.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7303770" y="1736050"/>
            <a:ext cx="22860" cy="6021824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6629043" y="1917978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</p:sp>
      <p:sp>
        <p:nvSpPr>
          <p:cNvPr id="6" name="Shape 4"/>
          <p:cNvSpPr/>
          <p:nvPr/>
        </p:nvSpPr>
        <p:spPr>
          <a:xfrm>
            <a:off x="7121843" y="1736050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7179826" y="1760220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3931563" y="1795105"/>
            <a:ext cx="252412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1. 사용자 등록 및 정보 입력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01623" y="2180153"/>
            <a:ext cx="585406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개인의 기본 정보, 현재 상황, 필요 분야 등을 입력합니다.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7485698" y="2949297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</p:sp>
      <p:sp>
        <p:nvSpPr>
          <p:cNvPr id="11" name="Shape 9"/>
          <p:cNvSpPr/>
          <p:nvPr/>
        </p:nvSpPr>
        <p:spPr>
          <a:xfrm>
            <a:off x="7121843" y="2767370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7179826" y="2791539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174712" y="2826425"/>
            <a:ext cx="228338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2. AI 개인화 로드맵 생성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174712" y="3211473"/>
            <a:ext cx="585406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입력된 정보를 바탕으로 AI가 맞춤형 자립 계획을 설계합니다.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629043" y="3838337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</p:sp>
      <p:sp>
        <p:nvSpPr>
          <p:cNvPr id="16" name="Shape 14"/>
          <p:cNvSpPr/>
          <p:nvPr/>
        </p:nvSpPr>
        <p:spPr>
          <a:xfrm>
            <a:off x="7121843" y="3656409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5"/>
          <p:cNvSpPr/>
          <p:nvPr/>
        </p:nvSpPr>
        <p:spPr>
          <a:xfrm>
            <a:off x="7179826" y="3680579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4199453" y="3715464"/>
            <a:ext cx="225623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3. 통합 지원 실행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01623" y="4100512"/>
            <a:ext cx="585406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상담, 생활, 교육, 취업 등 로드맵에 따른 구체적인 지원을 제공합니다.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485698" y="4727377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</p:sp>
      <p:sp>
        <p:nvSpPr>
          <p:cNvPr id="21" name="Shape 19"/>
          <p:cNvSpPr/>
          <p:nvPr/>
        </p:nvSpPr>
        <p:spPr>
          <a:xfrm>
            <a:off x="7121843" y="4545449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20"/>
          <p:cNvSpPr/>
          <p:nvPr/>
        </p:nvSpPr>
        <p:spPr>
          <a:xfrm>
            <a:off x="7179826" y="4569619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174712" y="4604504"/>
            <a:ext cx="225623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4. 정책/제도 자동 연계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174712" y="4989552"/>
            <a:ext cx="585406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필요한 공공 및 민간 지원을 자동으로 찾아 연결하고 신청을 돕습니다.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6629043" y="5616416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</p:sp>
      <p:sp>
        <p:nvSpPr>
          <p:cNvPr id="26" name="Shape 24"/>
          <p:cNvSpPr/>
          <p:nvPr/>
        </p:nvSpPr>
        <p:spPr>
          <a:xfrm>
            <a:off x="7121843" y="5434489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7" name="Text 25"/>
          <p:cNvSpPr/>
          <p:nvPr/>
        </p:nvSpPr>
        <p:spPr>
          <a:xfrm>
            <a:off x="7179826" y="5458658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3516392" y="5493544"/>
            <a:ext cx="293929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5. 진행 상황 모니터링 및 피드백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601623" y="5878592"/>
            <a:ext cx="585406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로드맵 진행 상황을 추적하고, 주기적인 피드백을 통해 계획을 수정합니다.</a:t>
            </a:r>
            <a:endParaRPr lang="en-US" sz="1350" dirty="0"/>
          </a:p>
        </p:txBody>
      </p:sp>
      <p:sp>
        <p:nvSpPr>
          <p:cNvPr id="30" name="Shape 28"/>
          <p:cNvSpPr/>
          <p:nvPr/>
        </p:nvSpPr>
        <p:spPr>
          <a:xfrm>
            <a:off x="7485698" y="6505456"/>
            <a:ext cx="515660" cy="22860"/>
          </a:xfrm>
          <a:prstGeom prst="roundRect">
            <a:avLst>
              <a:gd name="adj" fmla="val 112803"/>
            </a:avLst>
          </a:prstGeom>
          <a:solidFill>
            <a:srgbClr val="D8D4D4"/>
          </a:solidFill>
          <a:ln/>
        </p:spPr>
      </p:sp>
      <p:sp>
        <p:nvSpPr>
          <p:cNvPr id="31" name="Shape 29"/>
          <p:cNvSpPr/>
          <p:nvPr/>
        </p:nvSpPr>
        <p:spPr>
          <a:xfrm>
            <a:off x="7121843" y="6323528"/>
            <a:ext cx="386715" cy="386715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32" name="Text 30"/>
          <p:cNvSpPr/>
          <p:nvPr/>
        </p:nvSpPr>
        <p:spPr>
          <a:xfrm>
            <a:off x="7179826" y="6347698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6</a:t>
            </a:r>
            <a:endParaRPr lang="en-US" sz="2100" dirty="0"/>
          </a:p>
        </p:txBody>
      </p:sp>
      <p:sp>
        <p:nvSpPr>
          <p:cNvPr id="33" name="Text 31"/>
          <p:cNvSpPr/>
          <p:nvPr/>
        </p:nvSpPr>
        <p:spPr>
          <a:xfrm>
            <a:off x="8174712" y="6382583"/>
            <a:ext cx="225623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6. 순환적 장기 지원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8174712" y="6767632"/>
            <a:ext cx="585406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일회성 지원이 아닌, 지속적인 관계 속에서 안정적인 자립을 돕습니다.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573762"/>
            <a:ext cx="273867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3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30329" y="1124664"/>
            <a:ext cx="6067901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무엇이 어떻게 개선되나요?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730329" y="2122289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'이루다'는 기존 지원 시스템의 한계를 데이터와 기술을 통해 극복하고, 사용자 중심의 새로운 해결책을 제시합니다.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329" y="2690813"/>
            <a:ext cx="13169741" cy="54506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1858" y="4203432"/>
            <a:ext cx="2128193" cy="383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이전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41858" y="4690467"/>
            <a:ext cx="2128193" cy="58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정보 사일로, 획일적 지원, 복잡한 절차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1449239" y="4203432"/>
            <a:ext cx="2128193" cy="383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이루다의 해법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1449239" y="4690467"/>
            <a:ext cx="2128193" cy="8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개인화 로드맵, 원스톱, 자동 매칭으로 명확화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774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핵심 개선 포인트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2868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'이루다'는 단순 정보 제공을 넘어, 개인의 삶 전체를 아우르는 통합적이고 지속가능한 지원을 목표로 합니다.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04887"/>
            <a:ext cx="6407944" cy="1748552"/>
          </a:xfrm>
          <a:prstGeom prst="roundRect">
            <a:avLst>
              <a:gd name="adj" fmla="val 836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904887"/>
            <a:ext cx="121920" cy="1748552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1621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데이터 기반 맞춤형 지원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142524" y="367034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개인의 나이, 소득, 주거, 심리 상태 등 구체적인 데이터에 기반하여 가장 필요한 지원을 담은 개인화 로드맵을 생성합니다.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904887"/>
            <a:ext cx="6408063" cy="1748552"/>
          </a:xfrm>
          <a:prstGeom prst="roundRect">
            <a:avLst>
              <a:gd name="adj" fmla="val 836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904887"/>
            <a:ext cx="121920" cy="1748552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162181"/>
            <a:ext cx="319468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원스톱(One-Stop) 서비스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777282" y="367034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상담, 정책 매칭, 서류 작성 지원, 진행 상황 모니터링까지 모든 과정을 하나의 플랫폼에서 해결하여 편의성을 극대화합니다.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80253"/>
            <a:ext cx="6407944" cy="2111454"/>
          </a:xfrm>
          <a:prstGeom prst="roundRect">
            <a:avLst>
              <a:gd name="adj" fmla="val 692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880253"/>
            <a:ext cx="121920" cy="2111454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1375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지속적 피드백 루프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1142524" y="5645706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지원 이후에도 주기적으로 상태를 점검하고, 변화하는 상황에 맞춰 로드맵을 유연하게 업데이트하는 순환적 지원을 제공합니다.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880253"/>
            <a:ext cx="6408063" cy="2111454"/>
          </a:xfrm>
          <a:prstGeom prst="roundRect">
            <a:avLst>
              <a:gd name="adj" fmla="val 692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4880253"/>
            <a:ext cx="121920" cy="2111454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1375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심리·정서 지원 통합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7777282" y="564570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경제적, 주거적 지원뿐만 아니라 전문 심리 상담, 멘토링 프로그램 연계 등 마음 건강까지 세심하게 돌봅니다.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488752"/>
            <a:ext cx="233314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CHAPTER 4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22102" y="958215"/>
            <a:ext cx="4666298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솔루션 확장 가능성</a:t>
            </a:r>
            <a:endParaRPr lang="en-US" sz="3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102" y="2007870"/>
            <a:ext cx="6476286" cy="64762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9633" y="1967865"/>
            <a:ext cx="6476286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'이루다'는 자립준비청년 지원을 시작으로, 더 많은 사회적 약자들을 위한 플랫폼으로 성장할 수 있는 무한한 잠재력을 가지고 있습니다. 서비스 확장 로드맵은 기술의 발전과 사회적 필요에 따라 진화할 것입니다.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5344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서비스 확장 로드맵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894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'이루다'의 핵심 기술과 데이터를 기반으로 다양한 영역으로 서비스를 확장하여 더 넓은 사회적 가치를 창출할 수 있습니다.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2457"/>
            <a:ext cx="3048000" cy="304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7872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다국어 지원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6295430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외국인 및 다문화 가정 청소년을 위한 언어 장벽 없는 지원 시스템을 구축합니다.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512457"/>
            <a:ext cx="3048119" cy="30481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음성 인터페이스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4125278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디지털 기기 사용이 어려운 사용자를 위해 챗봇 및 음성 인식 기능을 도입합니다.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512457"/>
            <a:ext cx="3048119" cy="30481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민간·기업 연계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7456884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기업과의 협력을 통해 인턴십, 취업, 전문 멘토링 프로그램을 자동 매칭합니다.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512457"/>
            <a:ext cx="3048119" cy="30481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787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금융 교육 모듈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0788491" y="629554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예산 관리, 저축, 신용 관리 등 건강한 경제 관념을 키울 수 있는 교육 콘텐츠를 제공합니다.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2025-09-10T08:22:41Z</dcterms:created>
  <dcterms:modified xsi:type="dcterms:W3CDTF">2025-09-10T08:22:41Z</dcterms:modified>
</cp:coreProperties>
</file>